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1765" r:id="rId2"/>
    <p:sldId id="1764" r:id="rId3"/>
    <p:sldId id="1761" r:id="rId4"/>
    <p:sldId id="1763" r:id="rId5"/>
    <p:sldId id="17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1BB6F-55FD-4299-B2FF-21338172F21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A0709-B95D-497B-AFD6-2EBD88B247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688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22CA93-F4EA-4581-9A60-0C42B300E616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803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822CA93-F4EA-4581-9A60-0C42B300E616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3803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22CA93-F4EA-4581-9A60-0C42B300E616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398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91BA7-B264-4C8B-8D4E-BE9FA79F7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585C5-4C82-4141-B98F-7C21EDA5C0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B4C4C-09EB-45AB-B673-A2F41FEF3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A9B7CC-D4D8-4C4D-A28A-D0C962BAD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360F38-97E5-491B-A124-0DFA4D659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954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E0649-52DA-48E8-8C0F-B455A5247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E7B50-282F-49A1-ABA3-D5C54F40A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201D67-DCEC-415B-AF6E-C597E52DC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A965C-1210-4D15-BABA-76B3AF8F3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A519AE-D093-41AE-946E-E49091E98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04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D9399-8C06-4971-8BC1-19B1BE209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DE0018-7579-4912-A874-A2F148AC2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A4FAB-D2F4-4A36-919C-FE3C13B29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E78C3-845B-45C7-ACED-FDAE99399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76060-0860-48D2-A2B4-B08F5EEA8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02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017AE-E2C8-4611-B5FF-313E4310D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E1F6D-BB80-4150-A057-179A476037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8D3D74-0889-47A6-A803-896FB4701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C9EF4B-A81D-4EC6-B524-49BA67D4E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EEEB-E5A4-4FAD-9A6A-F0FA14400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52B5A0-93DD-4647-A0CC-9C193B0AA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706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BAE75-D646-4323-94B6-EE2156F62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B77F4-443A-4C76-8922-CBD587F38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C79A3A-3542-4612-AC5D-0A18BF23D9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1BEBD9-8CFA-4B19-8548-154BE1DD77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910A58-6E66-442F-9CEB-0813467649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644C11-3C8C-4C1A-8CB3-5539E31FA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1B1D58-CBAF-4988-B6CB-D266E8BE9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7380C4-A96B-494C-A8B5-A6100936B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6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37104-C329-4A83-BD7B-7308D56E5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9DF86D-DA06-41B4-B15E-3ABD2A5B2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E3B651-2DA6-4E23-A711-BE6BA701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520EA0-2A69-406B-B881-7431717D6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18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AB2B59-3C0C-498B-8139-993231BDD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78AC80-1802-4F14-BB13-DF2B927BA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BA0755-77E2-438F-BF55-ED35A819A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02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8345B-B00D-4FC7-8EE0-DAA1D18B8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70AB9-68C2-4C08-A4A9-9B54509FC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F7F9A5-00C8-4B0B-8B61-631436B3A7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30F357-99DD-4657-967B-57E96978F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47E7F3-719C-4823-AEE8-69745ABFC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28D3A2-73E6-4546-BE9C-71890175A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26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E1589-27EB-4DFC-9A1F-B2A34C0F2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262793-10CB-4A0B-8E7D-84DDA4086C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E91F2-17D5-4E25-A8E2-CE7169697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B916AE-79D7-4626-91B8-5A6C708CA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22C02-1D6E-42B6-8DE8-6757036BD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7A8E1C-BA6F-464B-9F70-F1050D270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029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3DA8C-2551-4B9D-A1B2-F3FB0C08C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141ADD-93C5-43BA-90F0-5CF6C74DAC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DD779-2560-4633-ADE4-26C46E717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893F0-BCDE-40EB-B1D7-72A010847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9E6180-85C6-4BEF-8FC0-803325729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981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94F31F-5209-4FB6-A836-17FE2B9E63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87EA7B-50F3-44F0-A1D9-3CD1501066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3751E-98EB-4282-8B0F-D67CDDEAE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6B8A3-29B5-4312-9E33-C5DF3A3F2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243A-102C-4997-9CD7-9557D2494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481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22B3F7-8F92-4C05-8E9A-72300659E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5AF5D-9C1B-462B-81E3-3CDB2AAC7C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CBEBF-CF1B-4AC6-9E43-BDC6DE8F3A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86941-3923-4E93-9DDC-118447A219D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B88BC-A385-4C49-BCD5-9CA7866A37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76766-C8A8-4C52-8C85-8829F5B0F5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37268-6967-4B7C-BCCA-551979DB5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61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33D50F-FDB6-4BE8-AE52-8204355B9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488" y="0"/>
            <a:ext cx="10129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94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49414" y="157164"/>
            <a:ext cx="886777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Science: Animals including humans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674812" y="649288"/>
          <a:ext cx="8842376" cy="612593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09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8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4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01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9199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Food groups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healthy living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38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Healthy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Keeping healthy means doing things that are good for your body – things like eating nutritious foods, exercising, brushing your teeth and getting enough sleep.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57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Keeping healthy means caring for our body so we have enough energy to learn, grow and play.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24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Diet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Eating a balanced diet means choosing foods in the right amounts from each of the food groups.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19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Everyone should have their 5 a day. This means five portions of fruit and vegetables to get the right amount of nutrients.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2902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Off-spring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You can refer to a persons children or an animals young as their off-spring.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89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Humans and animals need food, air, water and shelter to survive.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826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Exercise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Means to keep your body healthy by running, walking and playing. You will need to feel out of breath if you have exercised properly.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Important facts to know:</a:t>
                      </a:r>
                      <a:endParaRPr lang="en-GB" dirty="0"/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food chain shows what order animals and plants are eaten in.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0571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Disease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harmful change from normal e.g. a sickness or illness causes by germs.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Know what humans need to survive (including food and water).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Know what animals need to survive.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Know why it is important to exercise.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Know why it is important to eat the right amounts of food.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Know why it is important to clean and wash regularly.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31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It is important not to eat too much sugar and salt. Sugary foods are bad for your teeth and salty foods can lead to heart disease.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8269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Adult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fully grown animal or plant.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8889">
                <a:tc>
                  <a:txBody>
                    <a:bodyPr/>
                    <a:lstStyle/>
                    <a:p>
                      <a:pPr lvl="0"/>
                      <a:r>
                        <a:rPr lang="en-GB" sz="1400" b="1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Nutrition 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Food we need to live.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 should eat a variety of all foods to help keep our bodies happy and healthy.</a:t>
                      </a:r>
                    </a:p>
                  </a:txBody>
                  <a:tcPr marT="45735" marB="4573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22982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Develop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 grow bigger, better and become stronger.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59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Live young are the offspring that has not hatched from an egg.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3888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Survival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Survive usually means to succeed in keeping alive against odds.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3199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Hygiene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Taking care of our body by being clean and making sure we don’t smell.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DE5473DB-DE57-4564-A270-4470B7BC0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806" y="1029811"/>
            <a:ext cx="2109186" cy="2109186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49414" y="157164"/>
            <a:ext cx="8867775" cy="492125"/>
          </a:xfrm>
          <a:solidFill>
            <a:srgbClr val="FFFF00"/>
          </a:solidFill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latin typeface="Bookman Old Style" panose="02050604050505020204" pitchFamily="18" charset="0"/>
              </a:rPr>
              <a:t>KS1: Forgiveness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649414" y="741366"/>
          <a:ext cx="8485927" cy="625457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2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5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1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352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804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Vocabulary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Scripture links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Sticky Knowledge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918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God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100" b="0" i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The creator of the universe and someone that we worship.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14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77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Diwali is a time to exchange gifts, sweets and enjoy delicious feasts, watch firework displays and wear new clothes.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708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Diwali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0" i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A Hindu celebration celebrated with friends and family,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41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Forgiveness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100" b="0" i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Excusing or pardoning someone when they have hurt or offended you.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6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Type" pitchFamily="2" charset="0"/>
                          <a:ea typeface="+mn-ea"/>
                          <a:cs typeface="+mn-cs"/>
                        </a:rPr>
                        <a:t>Christians believe they have a responsibility to care for God’s creation.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309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Respect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100" i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A feeling of admiration for someone's qualities or achievements.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6613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i="0" dirty="0">
                        <a:solidFill>
                          <a:schemeClr val="tx1"/>
                        </a:solidFill>
                        <a:latin typeface="SassoonPrimaryType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Rangoli is a popular Diwali tradition – beautiful patterns made using colourful powders and flowers. It is a sign to bring good luck and welcome the Gods.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Type" pitchFamily="2" charset="0"/>
                        <a:ea typeface="+mn-ea"/>
                        <a:cs typeface="+mn-cs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3970642"/>
                  </a:ext>
                </a:extLst>
              </a:tr>
              <a:tr h="10740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Hinduism</a:t>
                      </a: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rgbClr val="000000"/>
                          </a:solidFill>
                          <a:effectLst/>
                          <a:latin typeface="SassoonPrimaryType" pitchFamily="2" charset="0"/>
                          <a:ea typeface="+mn-ea"/>
                          <a:cs typeface="+mn-cs"/>
                        </a:rPr>
                        <a:t>One of the major 5 religions in the world and a cultural tradition of South Asia. Our prime minister Rishi Sunak is a practising Hindu.</a:t>
                      </a:r>
                      <a:endParaRPr lang="en-GB" sz="1100" i="0" dirty="0">
                        <a:solidFill>
                          <a:schemeClr val="tx1"/>
                        </a:solidFill>
                        <a:latin typeface="SassoonPrimaryType" pitchFamily="2" charset="0"/>
                      </a:endParaRPr>
                    </a:p>
                    <a:p>
                      <a:endParaRPr lang="en-GB" sz="1100" i="0" u="none" dirty="0">
                        <a:solidFill>
                          <a:schemeClr val="tx1"/>
                        </a:solidFill>
                        <a:latin typeface="SassoonPrimaryType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Reincarnation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306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Parable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100" i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Jesus told parables to explain his teachings.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7490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200" i="0" dirty="0">
                        <a:solidFill>
                          <a:schemeClr val="tx1"/>
                        </a:solidFill>
                        <a:latin typeface="SassoonPrimaryType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The cross is a very special symbol for Christians, it reminds them of Jesus’ death on the cross which brought forgiveness for the world.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SassoonPrimaryType" pitchFamily="2" charset="0"/>
                        <a:ea typeface="+mn-ea"/>
                        <a:cs typeface="+mn-cs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223132"/>
                  </a:ext>
                </a:extLst>
              </a:tr>
              <a:tr h="77220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Worship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100" i="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Showing love and respect to someone or something important.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+mj-lt"/>
                        </a:rPr>
                        <a:t>Karma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Type" pitchFamily="2" charset="0"/>
                          <a:ea typeface="+mn-ea"/>
                          <a:cs typeface="+mn-cs"/>
                        </a:rPr>
                        <a:t>Jesus taught people about God’s forgiveness through parables.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5247577"/>
                  </a:ext>
                </a:extLst>
              </a:tr>
              <a:tr h="487561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Sin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Doing something that goes against what God says is right.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6462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Prayer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A way for you to communicate with God.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1FA7B480-576F-464F-895B-534D61B96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9583" y="1203803"/>
            <a:ext cx="2354399" cy="1761340"/>
          </a:xfrm>
          <a:prstGeom prst="rect">
            <a:avLst/>
          </a:prstGeom>
        </p:spPr>
      </p:pic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BCD23643-71D0-4F7F-9D4B-61909E43A88D}"/>
              </a:ext>
            </a:extLst>
          </p:cNvPr>
          <p:cNvSpPr/>
          <p:nvPr/>
        </p:nvSpPr>
        <p:spPr>
          <a:xfrm>
            <a:off x="4924269" y="3028252"/>
            <a:ext cx="2558585" cy="1952288"/>
          </a:xfrm>
          <a:prstGeom prst="cloudCallout">
            <a:avLst>
              <a:gd name="adj1" fmla="val 7618"/>
              <a:gd name="adj2" fmla="val 63409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/>
              <a:t>“Without forgiveness, there is no future … if you can forgive, then you can move on and even help the person you are forgiving to become a better person” – Desmond Tutu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BF46676-8B19-456A-811D-6864B9E34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561" y="4806383"/>
            <a:ext cx="1170420" cy="1567785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0078454" y="6141831"/>
            <a:ext cx="589547" cy="131774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 rot="5558908">
            <a:off x="6146365" y="5664672"/>
            <a:ext cx="589547" cy="231829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731767" y="188750"/>
          <a:ext cx="8748950" cy="667954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6018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258086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2846348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288498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361539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Art Vocabulary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800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Sticky Knowledge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396635">
                <a:tc>
                  <a:txBody>
                    <a:bodyPr/>
                    <a:lstStyle/>
                    <a:p>
                      <a:pPr lvl="0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Colour wheel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A diagram that shows colours and their relationships to each other.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+mj-lt"/>
                        </a:rPr>
                        <a:t>Jackson Pollock used art to express his feelings.’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600" dirty="0">
                        <a:latin typeface="+mj-lt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000" dirty="0">
                        <a:latin typeface="+mj-lt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000" dirty="0">
                        <a:latin typeface="+mj-lt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813094"/>
                  </a:ext>
                </a:extLst>
              </a:tr>
              <a:tr h="610152">
                <a:tc rowSpan="2">
                  <a:txBody>
                    <a:bodyPr/>
                    <a:lstStyle/>
                    <a:p>
                      <a:pPr lvl="0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Abstract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Art that doesn’t look like an object.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6631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j-lt"/>
                        </a:rPr>
                        <a:t>Jackson Pollock liked to paint his canvases on the floor which became known as ‘drip painting’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0911028"/>
                  </a:ext>
                </a:extLst>
              </a:tr>
              <a:tr h="451930">
                <a:tc>
                  <a:txBody>
                    <a:bodyPr/>
                    <a:lstStyle/>
                    <a:p>
                      <a:pPr lvl="0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Drip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When paint is allowed to drop off the paintbrush.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335589"/>
                  </a:ext>
                </a:extLst>
              </a:tr>
              <a:tr h="51970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Splatter</a:t>
                      </a:r>
                    </a:p>
                    <a:p>
                      <a:pPr lvl="0"/>
                      <a:endParaRPr lang="en-GB" sz="13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When paint is splashed onto the paper.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15389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u="none" dirty="0">
                          <a:solidFill>
                            <a:schemeClr val="tx1"/>
                          </a:solidFill>
                          <a:latin typeface="+mj-lt"/>
                        </a:rPr>
                        <a:t>A collage is a collection of different textures or images that can be overlapping each other to create one big picture. </a:t>
                      </a:r>
                      <a:endParaRPr lang="en-GB" sz="1100" dirty="0">
                        <a:latin typeface="+mj-lt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7542815"/>
                  </a:ext>
                </a:extLst>
              </a:tr>
              <a:tr h="623823">
                <a:tc>
                  <a:txBody>
                    <a:bodyPr/>
                    <a:lstStyle/>
                    <a:p>
                      <a:pPr lvl="0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Layer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Infant" panose="00000400000000000000" pitchFamily="2" charset="0"/>
                        </a:rPr>
                        <a:t>When more paint is added on top.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Jackson Pollock</a:t>
                      </a: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723065"/>
                  </a:ext>
                </a:extLst>
              </a:tr>
              <a:tr h="30766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Tint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0" dirty="0">
                          <a:latin typeface="SassoonInfant" panose="00000400000000000000" pitchFamily="2" charset="0"/>
                        </a:rPr>
                        <a:t>Adding white to make colours lighter.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2098072"/>
                  </a:ext>
                </a:extLst>
              </a:tr>
              <a:tr h="1799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latin typeface="+mn-lt"/>
                        </a:rPr>
                        <a:t>We can use natural dyes such as beetroots, berries and onion skins. </a:t>
                      </a: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4790907"/>
                  </a:ext>
                </a:extLst>
              </a:tr>
              <a:tr h="6327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Tone</a:t>
                      </a:r>
                    </a:p>
                    <a:p>
                      <a:pPr lvl="0"/>
                      <a:endParaRPr lang="en-GB" sz="13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Adding black to make colours darker.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7925792"/>
                  </a:ext>
                </a:extLst>
              </a:tr>
              <a:tr h="186733">
                <a:tc rowSpan="2">
                  <a:txBody>
                    <a:bodyPr/>
                    <a:lstStyle/>
                    <a:p>
                      <a:pPr lvl="0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Warm colours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Colours that are made from red, yellow and orange.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600" b="1" dirty="0">
                        <a:solidFill>
                          <a:srgbClr val="7030A0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785373"/>
                  </a:ext>
                </a:extLst>
              </a:tr>
              <a:tr h="4533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We can add texture through using glue, sand or items that we might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  <a:latin typeface="+mj-lt"/>
                        </a:rPr>
                        <a:t>fnd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 outside such as leaves.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dirty="0">
                        <a:latin typeface="+mj-lt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dirty="0">
                        <a:latin typeface="+mn-lt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4188169"/>
                  </a:ext>
                </a:extLst>
              </a:tr>
              <a:tr h="451930">
                <a:tc>
                  <a:txBody>
                    <a:bodyPr/>
                    <a:lstStyle/>
                    <a:p>
                      <a:pPr lvl="0"/>
                      <a:r>
                        <a:rPr lang="en-GB" sz="1200" b="1" i="0" kern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Cool colours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Infant" panose="00000400000000000000" pitchFamily="2" charset="0"/>
                        </a:rPr>
                        <a:t>Colours that are made from blue, green and purple. </a:t>
                      </a: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647306"/>
                  </a:ext>
                </a:extLst>
              </a:tr>
              <a:tr h="96284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Primary</a:t>
                      </a:r>
                      <a:r>
                        <a:rPr lang="en-GB" sz="1300" b="1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 colours</a:t>
                      </a:r>
                      <a:endParaRPr lang="en-GB" sz="13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3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Primary colours cannot be made out of any colours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 by mixing. There are three primary colours. </a:t>
                      </a:r>
                    </a:p>
                    <a:p>
                      <a:pPr lvl="0" algn="ctr"/>
                      <a:r>
                        <a:rPr lang="en-GB" sz="1800" b="1" baseline="0" dirty="0">
                          <a:solidFill>
                            <a:srgbClr val="0070C0"/>
                          </a:solidFill>
                          <a:latin typeface="SassoonInfant" panose="00000400000000000000" pitchFamily="2" charset="0"/>
                        </a:rPr>
                        <a:t>Blue</a:t>
                      </a:r>
                      <a:r>
                        <a:rPr lang="en-GB" sz="1800" b="1" baseline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, </a:t>
                      </a:r>
                      <a:r>
                        <a:rPr lang="en-GB" sz="1800" b="1" baseline="0" dirty="0">
                          <a:solidFill>
                            <a:srgbClr val="FFFF00"/>
                          </a:solidFill>
                          <a:latin typeface="SassoonInfant" panose="00000400000000000000" pitchFamily="2" charset="0"/>
                        </a:rPr>
                        <a:t>Yellow</a:t>
                      </a:r>
                      <a:r>
                        <a:rPr lang="en-GB" sz="1800" b="1" baseline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 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and</a:t>
                      </a:r>
                      <a:r>
                        <a:rPr lang="en-GB" sz="1800" b="1" baseline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 </a:t>
                      </a:r>
                      <a:r>
                        <a:rPr lang="en-GB" sz="1800" b="1" baseline="0" dirty="0">
                          <a:solidFill>
                            <a:srgbClr val="FF0000"/>
                          </a:solidFill>
                          <a:latin typeface="SassoonInfant" panose="00000400000000000000" pitchFamily="2" charset="0"/>
                        </a:rPr>
                        <a:t>Red</a:t>
                      </a:r>
                      <a:r>
                        <a:rPr lang="en-GB" sz="1800" b="1" baseline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 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09" marB="4570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032692"/>
                  </a:ext>
                </a:extLst>
              </a:tr>
              <a:tr h="4326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dirty="0">
                        <a:latin typeface="+mn-lt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663072"/>
                  </a:ext>
                </a:extLst>
              </a:tr>
              <a:tr h="5740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09" marB="457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2620005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5190309" y="191178"/>
            <a:ext cx="369875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62A1D549-AA00-4069-B4F9-E0B1BCFBF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6976" y="486100"/>
            <a:ext cx="2638772" cy="19552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4C3689-45F5-4E6A-BB22-6754EA389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3250" y="3545093"/>
            <a:ext cx="1545500" cy="1569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087F06-D7EF-47D2-824A-DFD9802642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1238" y="5299021"/>
            <a:ext cx="2830249" cy="1569276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28804" y="6463398"/>
            <a:ext cx="5831296" cy="55970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614623" y="163601"/>
          <a:ext cx="8962755" cy="668850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09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99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89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196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baseline="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Geography 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Vocabulary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texts</a:t>
                      </a:r>
                      <a:r>
                        <a:rPr lang="en-GB" sz="1800" b="1" baseline="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 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00B050"/>
                          </a:solidFill>
                          <a:latin typeface="Century Gothic" pitchFamily="34"/>
                        </a:rPr>
                        <a:t>Sticky Knowledge about materials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454">
                <a:tc rowSpan="2"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Ocean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A large area of salt water. </a:t>
                      </a:r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6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Maps help us find out information about different</a:t>
                      </a:r>
                      <a:r>
                        <a:rPr lang="en-GB" sz="1300" b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places. </a:t>
                      </a:r>
                      <a:endParaRPr lang="en-GB" sz="13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169">
                <a:tc rowSpan="2"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Continent</a:t>
                      </a:r>
                      <a:endParaRPr lang="en-GB" sz="1800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The world's main continuous expanses of land.</a:t>
                      </a:r>
                      <a:r>
                        <a:rPr lang="en-GB" sz="1200" b="0" i="0" kern="1200" baseline="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 </a:t>
                      </a:r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32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We can use atlases or we could use the internet to help us find a location.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GB" sz="13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843936"/>
                  </a:ext>
                </a:extLst>
              </a:tr>
              <a:tr h="546279">
                <a:tc rowSpan="2">
                  <a:txBody>
                    <a:bodyPr/>
                    <a:lstStyle/>
                    <a:p>
                      <a:pPr lvl="0"/>
                      <a:r>
                        <a:rPr lang="en-US" sz="1800" b="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East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200" dirty="0">
                          <a:latin typeface="SassoonInfant" panose="00000400000000000000" pitchFamily="2" charset="0"/>
                        </a:rPr>
                        <a:t>A</a:t>
                      </a:r>
                      <a:r>
                        <a:rPr lang="en-GB" sz="1200" baseline="0" dirty="0">
                          <a:latin typeface="SassoonInfant" panose="00000400000000000000" pitchFamily="2" charset="0"/>
                        </a:rPr>
                        <a:t> direction on a map or compass. This is opposite to west.  </a:t>
                      </a:r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9673280"/>
                  </a:ext>
                </a:extLst>
              </a:tr>
              <a:tr h="27148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Key questions to ask …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566422"/>
                  </a:ext>
                </a:extLst>
              </a:tr>
              <a:tr h="633421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SassoonInfant" panose="00000400000000000000" pitchFamily="2" charset="0"/>
                        </a:rPr>
                        <a:t>West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Infant" panose="00000400000000000000" pitchFamily="2" charset="0"/>
                        </a:rPr>
                        <a:t>A</a:t>
                      </a:r>
                      <a:r>
                        <a:rPr lang="en-GB" sz="1200" baseline="0" dirty="0">
                          <a:latin typeface="SassoonInfant" panose="00000400000000000000" pitchFamily="2" charset="0"/>
                        </a:rPr>
                        <a:t> direction on a map or compass. This is opposite to East. </a:t>
                      </a:r>
                      <a:endParaRPr lang="en-GB" sz="1200" dirty="0">
                        <a:latin typeface="SassoonInfant" panose="00000400000000000000" pitchFamily="2" charset="0"/>
                      </a:endParaRPr>
                    </a:p>
                    <a:p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are maps</a:t>
                      </a:r>
                      <a:r>
                        <a:rPr lang="en-US" sz="1800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important? </a:t>
                      </a:r>
                    </a:p>
                    <a:p>
                      <a:endParaRPr lang="en-US" sz="1800" b="0" kern="12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0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can you find in an atlas? </a:t>
                      </a:r>
                    </a:p>
                    <a:p>
                      <a:endParaRPr lang="en-US" sz="1800" b="0" kern="12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0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you sort the continents and oceans into smallest and biggest? </a:t>
                      </a:r>
                    </a:p>
                    <a:p>
                      <a:endParaRPr lang="en-US" sz="1800" b="0" kern="12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0" kern="12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 continent would you like to live on and why? </a:t>
                      </a:r>
                    </a:p>
                    <a:p>
                      <a:endParaRPr lang="en-GB" sz="900" b="0" kern="1200" baseline="0" dirty="0">
                        <a:solidFill>
                          <a:srgbClr val="7030A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800" b="0" kern="12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We have seven continents on our Earth.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6584254"/>
                  </a:ext>
                </a:extLst>
              </a:tr>
              <a:tr h="152659">
                <a:tc rowSpan="2">
                  <a:txBody>
                    <a:bodyPr/>
                    <a:lstStyle/>
                    <a:p>
                      <a:pPr lvl="0"/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Equator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An imaginary line around the centre of the Earth. It is very hot at the Equator. It divides the Earth into the north and south hemispheres.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076041"/>
                  </a:ext>
                </a:extLst>
              </a:tr>
              <a:tr h="8427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Ø"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We have five oceans on our Earth.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5779755"/>
                  </a:ext>
                </a:extLst>
              </a:tr>
              <a:tr h="814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Northern Hemisphere 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One half of the Earth, north of the equator.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Asia is the largest continent and the Pacific ocean is the largest ocean.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8822608"/>
                  </a:ext>
                </a:extLst>
              </a:tr>
              <a:tr h="26123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Southern hemisphere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One half of the Earth, south of the equator.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0673175"/>
                  </a:ext>
                </a:extLst>
              </a:tr>
              <a:tr h="55315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 city is a place where many people live closely together. Cities bring together a great variety of people from different backgrounds. They offer more jobs, more schools and more shops.</a:t>
                      </a:r>
                      <a:endParaRPr lang="en-GB" sz="13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9738785"/>
                  </a:ext>
                </a:extLst>
              </a:tr>
              <a:tr h="513416">
                <a:tc>
                  <a:txBody>
                    <a:bodyPr/>
                    <a:lstStyle/>
                    <a:p>
                      <a:pPr lvl="0"/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SassoonInfant" panose="00000400000000000000" pitchFamily="2" charset="0"/>
                          <a:ea typeface="+mn-ea"/>
                          <a:cs typeface="+mn-cs"/>
                        </a:rPr>
                        <a:t>Climate</a:t>
                      </a:r>
                      <a:endParaRPr lang="en-GB" sz="1800" b="1" dirty="0">
                        <a:solidFill>
                          <a:srgbClr val="00B050"/>
                        </a:solidFill>
                        <a:latin typeface="SassoonInfant" panose="00000400000000000000" pitchFamily="2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SassoonInfant" panose="00000400000000000000" pitchFamily="2" charset="0"/>
                        </a:rPr>
                        <a:t>The long term weather conditions of an area. 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63614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141" y="559211"/>
            <a:ext cx="1223379" cy="1456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1638" y="1173596"/>
            <a:ext cx="1179065" cy="12056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8805" y="567719"/>
            <a:ext cx="831681" cy="82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80699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1086</Words>
  <Application>Microsoft Office PowerPoint</Application>
  <PresentationFormat>Widescreen</PresentationFormat>
  <Paragraphs>148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Bookman Old Style</vt:lpstr>
      <vt:lpstr>Calibri</vt:lpstr>
      <vt:lpstr>Calibri Light</vt:lpstr>
      <vt:lpstr>Century Gothic</vt:lpstr>
      <vt:lpstr>SassoonInfant</vt:lpstr>
      <vt:lpstr>SassoonPrimaryType</vt:lpstr>
      <vt:lpstr>Wingdings</vt:lpstr>
      <vt:lpstr>Office Theme</vt:lpstr>
      <vt:lpstr>PowerPoint Presentation</vt:lpstr>
      <vt:lpstr>Science: Animals including humans</vt:lpstr>
      <vt:lpstr>KS1: Forgiveness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Oxley</dc:creator>
  <cp:lastModifiedBy>Charlotte Oxley</cp:lastModifiedBy>
  <cp:revision>11</cp:revision>
  <dcterms:created xsi:type="dcterms:W3CDTF">2025-08-26T14:28:04Z</dcterms:created>
  <dcterms:modified xsi:type="dcterms:W3CDTF">2025-08-27T10:01:44Z</dcterms:modified>
</cp:coreProperties>
</file>